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93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421F-ADD4-49D1-808B-4D5B489E71FB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BBE4-3022-4CAF-B775-12E48DB50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421F-ADD4-49D1-808B-4D5B489E71FB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BBE4-3022-4CAF-B775-12E48DB50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421F-ADD4-49D1-808B-4D5B489E71FB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BBE4-3022-4CAF-B775-12E48DB50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421F-ADD4-49D1-808B-4D5B489E71FB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BBE4-3022-4CAF-B775-12E48DB50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421F-ADD4-49D1-808B-4D5B489E71FB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BBE4-3022-4CAF-B775-12E48DB50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421F-ADD4-49D1-808B-4D5B489E71FB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BBE4-3022-4CAF-B775-12E48DB50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421F-ADD4-49D1-808B-4D5B489E71FB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BBE4-3022-4CAF-B775-12E48DB50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421F-ADD4-49D1-808B-4D5B489E71FB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BBE4-3022-4CAF-B775-12E48DB50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421F-ADD4-49D1-808B-4D5B489E71FB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BBE4-3022-4CAF-B775-12E48DB50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421F-ADD4-49D1-808B-4D5B489E71FB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BBE4-3022-4CAF-B775-12E48DB50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421F-ADD4-49D1-808B-4D5B489E71FB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BBE4-3022-4CAF-B775-12E48DB50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4421F-ADD4-49D1-808B-4D5B489E71FB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5BBE4-3022-4CAF-B775-12E48DB50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Radford\Desktop\Radford%20Parker%20-%20ECE%206254%20Final%20Presentation\male_correct.av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Radford\Desktop\Radford%20Parker%20-%20ECE%206254%20Final%20Presentation\female_correct.av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Radford\Desktop\Radford%20Parker%20-%20ECE%206254%20Final%20Presentation\both_correct.avi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Kinect</a:t>
            </a:r>
            <a:r>
              <a:rPr lang="en-US" dirty="0" smtClean="0"/>
              <a:t> Player Gender Recognition from Speech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dirty="0" smtClean="0"/>
              <a:t>Radford Parker</a:t>
            </a:r>
          </a:p>
          <a:p>
            <a:r>
              <a:rPr lang="en-US" dirty="0" smtClean="0"/>
              <a:t>ECE 6254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Contingency table for the TSP data set:</a:t>
            </a:r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</a:t>
            </a:r>
            <a:r>
              <a:rPr lang="en-US" dirty="0" smtClean="0"/>
              <a:t>hich</a:t>
            </a:r>
            <a:r>
              <a:rPr lang="en-US" dirty="0" smtClean="0"/>
              <a:t>, when removing unknowns, yields a correct classification of 92% of males and 96% of females</a:t>
            </a:r>
          </a:p>
          <a:p>
            <a:pPr marL="0" indent="0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2667000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Actual Males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Actual Females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Predicted</a:t>
                      </a:r>
                      <a:r>
                        <a:rPr lang="en-US" baseline="0" dirty="0" smtClean="0"/>
                        <a:t> Males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Predicted</a:t>
                      </a:r>
                      <a:r>
                        <a:rPr lang="en-US" baseline="0" dirty="0" smtClean="0"/>
                        <a:t> Females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Unknown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TSP data set, the algorithm runs on average around 15 ms per every second of recording, or every 48,000 samples</a:t>
            </a:r>
          </a:p>
          <a:p>
            <a:r>
              <a:rPr lang="en-US" dirty="0" smtClean="0"/>
              <a:t>Even with the additional </a:t>
            </a:r>
            <a:r>
              <a:rPr lang="en-US" dirty="0" err="1" smtClean="0"/>
              <a:t>Kinect</a:t>
            </a:r>
            <a:r>
              <a:rPr lang="en-US" dirty="0" smtClean="0"/>
              <a:t> overhead of streaming video, streaming depth, performing skeletal tracking, and recording all four channels, the algorithm can still run in real-time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Kinect</a:t>
            </a:r>
            <a:r>
              <a:rPr lang="en-US" dirty="0" smtClean="0"/>
              <a:t> Male Player Result</a:t>
            </a:r>
            <a:endParaRPr lang="en-US" dirty="0"/>
          </a:p>
        </p:txBody>
      </p:sp>
      <p:pic>
        <p:nvPicPr>
          <p:cNvPr id="9" name="male_correct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" y="2026020"/>
            <a:ext cx="8839200" cy="3307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Kinect</a:t>
            </a:r>
            <a:r>
              <a:rPr lang="en-US" dirty="0" smtClean="0"/>
              <a:t> Female Player Result</a:t>
            </a:r>
            <a:endParaRPr lang="en-US" dirty="0"/>
          </a:p>
        </p:txBody>
      </p:sp>
      <p:pic>
        <p:nvPicPr>
          <p:cNvPr id="4" name="female_correct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" y="2057400"/>
            <a:ext cx="88392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Kinect</a:t>
            </a:r>
            <a:r>
              <a:rPr lang="en-US" dirty="0" smtClean="0"/>
              <a:t> Two Player Result</a:t>
            </a:r>
            <a:endParaRPr lang="en-US" dirty="0"/>
          </a:p>
        </p:txBody>
      </p:sp>
      <p:pic>
        <p:nvPicPr>
          <p:cNvPr id="4" name="both_correct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" y="2057400"/>
            <a:ext cx="8839200" cy="3279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1800" dirty="0" smtClean="0"/>
              <a:t>[1]	Parris, E. S., Carey, M. J., Language Dependent Gender Identification. Acoustics, Speech, and Signal Processing. ICASSP-96 Conference Proceedings, vol. 2. (1996) 685 - 688.</a:t>
            </a:r>
          </a:p>
          <a:p>
            <a:pPr>
              <a:buNone/>
            </a:pPr>
            <a:r>
              <a:rPr lang="en-US" sz="1800" dirty="0" smtClean="0"/>
              <a:t>[2]	</a:t>
            </a:r>
            <a:r>
              <a:rPr lang="en-US" sz="1800" dirty="0" err="1" smtClean="0"/>
              <a:t>Vergin</a:t>
            </a:r>
            <a:r>
              <a:rPr lang="en-US" sz="1800" dirty="0" smtClean="0"/>
              <a:t>, R., </a:t>
            </a:r>
            <a:r>
              <a:rPr lang="en-US" sz="1800" dirty="0" err="1" smtClean="0"/>
              <a:t>Farhat</a:t>
            </a:r>
            <a:r>
              <a:rPr lang="en-US" sz="1800" dirty="0" smtClean="0"/>
              <a:t> A., O'Shaughnessy D.: Robust Gender-dependent Acoustic-phonetic </a:t>
            </a:r>
            <a:r>
              <a:rPr lang="en-US" sz="1800" dirty="0" err="1" smtClean="0"/>
              <a:t>Modelling</a:t>
            </a:r>
            <a:r>
              <a:rPr lang="en-US" sz="1800" dirty="0" smtClean="0"/>
              <a:t> in Continuous Speech Recognition Based on a New Automatic Male/female Classification. ICSLP-96 Conference Proceedings, vol. 2. October (1996) 1081-1084.</a:t>
            </a:r>
          </a:p>
          <a:p>
            <a:pPr>
              <a:buNone/>
            </a:pPr>
            <a:r>
              <a:rPr lang="en-US" sz="1800" dirty="0" smtClean="0"/>
              <a:t>[3]	</a:t>
            </a:r>
            <a:r>
              <a:rPr lang="en-US" sz="1800" dirty="0" err="1" smtClean="0"/>
              <a:t>Hurb</a:t>
            </a:r>
            <a:r>
              <a:rPr lang="en-US" sz="1800" dirty="0" smtClean="0"/>
              <a:t>, H., Chen, L., Gender Identification Using a General Audio Classifier. ICME '03 Proceedings, vol. 2. July (2003) 733-736.</a:t>
            </a:r>
          </a:p>
          <a:p>
            <a:pPr>
              <a:buNone/>
            </a:pPr>
            <a:r>
              <a:rPr lang="en-US" sz="1800" dirty="0" smtClean="0"/>
              <a:t>[4]	</a:t>
            </a:r>
            <a:r>
              <a:rPr lang="en-US" sz="1800" dirty="0" err="1" smtClean="0"/>
              <a:t>Slomka</a:t>
            </a:r>
            <a:r>
              <a:rPr lang="en-US" sz="1800" dirty="0" smtClean="0"/>
              <a:t>, S., </a:t>
            </a:r>
            <a:r>
              <a:rPr lang="en-US" sz="1800" dirty="0" err="1" smtClean="0"/>
              <a:t>Sridharan</a:t>
            </a:r>
            <a:r>
              <a:rPr lang="en-US" sz="1800" dirty="0" smtClean="0"/>
              <a:t>, S., Automatic Gender Identification </a:t>
            </a:r>
            <a:r>
              <a:rPr lang="en-US" sz="1800" dirty="0" err="1" smtClean="0"/>
              <a:t>Optimised</a:t>
            </a:r>
            <a:r>
              <a:rPr lang="en-US" sz="1800" dirty="0" smtClean="0"/>
              <a:t> for Language Independence. TENCON '97 IEEE Region 10 Annual Conference. Speech and Image Technologies for Computing and Telecommunications Conference Proceedings, vol. 1. December (1997) 685 - 688.</a:t>
            </a:r>
          </a:p>
          <a:p>
            <a:pPr>
              <a:buNone/>
            </a:pPr>
            <a:r>
              <a:rPr lang="en-US" sz="1800" dirty="0" smtClean="0"/>
              <a:t>[5]	E. Scheme, E. Castillo-Guerra, K. </a:t>
            </a:r>
            <a:r>
              <a:rPr lang="en-US" sz="1800" dirty="0" err="1" smtClean="0"/>
              <a:t>Englehart</a:t>
            </a:r>
            <a:r>
              <a:rPr lang="en-US" sz="1800" dirty="0" smtClean="0"/>
              <a:t>, and A. </a:t>
            </a:r>
            <a:r>
              <a:rPr lang="en-US" sz="1800" dirty="0" err="1" smtClean="0"/>
              <a:t>Kizhanatham</a:t>
            </a:r>
            <a:r>
              <a:rPr lang="en-US" sz="1800" dirty="0" smtClean="0"/>
              <a:t>, “Practical</a:t>
            </a:r>
            <a:br>
              <a:rPr lang="en-US" sz="1800" dirty="0" smtClean="0"/>
            </a:br>
            <a:r>
              <a:rPr lang="en-US" sz="1800" dirty="0" smtClean="0"/>
              <a:t>considerations for real-time implementation of speech-based gender</a:t>
            </a:r>
            <a:br>
              <a:rPr lang="en-US" sz="1800" dirty="0" smtClean="0"/>
            </a:br>
            <a:r>
              <a:rPr lang="en-US" sz="1800" dirty="0" smtClean="0"/>
              <a:t>detection,” in Proc. of the </a:t>
            </a:r>
            <a:r>
              <a:rPr lang="en-US" sz="1800" dirty="0" err="1" smtClean="0"/>
              <a:t>Iberoamerican</a:t>
            </a:r>
            <a:r>
              <a:rPr lang="en-US" sz="1800" dirty="0" smtClean="0"/>
              <a:t> Cong. in </a:t>
            </a:r>
            <a:r>
              <a:rPr lang="en-US" sz="1800" dirty="0" err="1" smtClean="0"/>
              <a:t>Patt</a:t>
            </a:r>
            <a:r>
              <a:rPr lang="en-US" sz="1800" dirty="0" smtClean="0"/>
              <a:t>. </a:t>
            </a:r>
            <a:r>
              <a:rPr lang="en-US" sz="1800" dirty="0" err="1" smtClean="0"/>
              <a:t>Reco</a:t>
            </a:r>
            <a:r>
              <a:rPr lang="en-US" sz="1800" dirty="0" smtClean="0"/>
              <a:t>., Nov 2006.</a:t>
            </a:r>
          </a:p>
          <a:p>
            <a:pPr>
              <a:buNone/>
            </a:pPr>
            <a:r>
              <a:rPr lang="en-US" sz="1800" dirty="0" smtClean="0"/>
              <a:t>[6]	</a:t>
            </a:r>
            <a:r>
              <a:rPr lang="en-US" sz="1800" dirty="0" err="1" smtClean="0"/>
              <a:t>Baken</a:t>
            </a:r>
            <a:r>
              <a:rPr lang="en-US" sz="1800" dirty="0" smtClean="0"/>
              <a:t>, R. J. Clinical Measurement of Speech and Voice. London: Taylor and Francis Ltd. (1987).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Currently, the </a:t>
            </a:r>
            <a:r>
              <a:rPr lang="en-US" dirty="0" err="1" smtClean="0"/>
              <a:t>Kinect</a:t>
            </a:r>
            <a:r>
              <a:rPr lang="en-US" dirty="0" smtClean="0"/>
              <a:t> can recognize gender of players through image processing techniques</a:t>
            </a:r>
          </a:p>
          <a:p>
            <a:r>
              <a:rPr lang="en-US" dirty="0" smtClean="0"/>
              <a:t>Can a system be designed that in real-time, recognizes gender by using only speech analysis?</a:t>
            </a:r>
          </a:p>
          <a:p>
            <a:r>
              <a:rPr lang="en-US" dirty="0" smtClean="0"/>
              <a:t>This </a:t>
            </a:r>
            <a:r>
              <a:rPr lang="en-US" dirty="0" smtClean="0"/>
              <a:t>would improve </a:t>
            </a:r>
            <a:r>
              <a:rPr lang="en-US" dirty="0" smtClean="0"/>
              <a:t>the </a:t>
            </a:r>
            <a:r>
              <a:rPr lang="en-US" dirty="0" smtClean="0"/>
              <a:t>computational efficiency </a:t>
            </a:r>
            <a:r>
              <a:rPr lang="en-US" dirty="0" smtClean="0"/>
              <a:t>of the system drastically as it moves from </a:t>
            </a:r>
            <a:r>
              <a:rPr lang="en-US" dirty="0" smtClean="0"/>
              <a:t>two-dimensional analysis </a:t>
            </a:r>
            <a:r>
              <a:rPr lang="en-US" dirty="0" smtClean="0"/>
              <a:t>to </a:t>
            </a:r>
            <a:r>
              <a:rPr lang="en-US" dirty="0" smtClean="0"/>
              <a:t>one-dimensional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have been many implementations with a large variety of features proposed</a:t>
            </a:r>
          </a:p>
          <a:p>
            <a:r>
              <a:rPr lang="en-US" dirty="0" smtClean="0"/>
              <a:t>Some examples include pitch [1], harmonic structure [2], </a:t>
            </a:r>
            <a:r>
              <a:rPr lang="en-US" dirty="0" err="1" smtClean="0"/>
              <a:t>cepstral</a:t>
            </a:r>
            <a:r>
              <a:rPr lang="en-US" dirty="0" smtClean="0"/>
              <a:t> analysis [3], and spectral coefficients [4]</a:t>
            </a:r>
          </a:p>
          <a:p>
            <a:r>
              <a:rPr lang="en-US" dirty="0" smtClean="0"/>
              <a:t>Only recently has work been done on real-time streaming audio gender recognition [5]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Microsoft </a:t>
            </a:r>
            <a:r>
              <a:rPr lang="en-US" dirty="0" err="1" smtClean="0"/>
              <a:t>Kinect</a:t>
            </a:r>
            <a:r>
              <a:rPr lang="en-US" dirty="0" smtClean="0"/>
              <a:t> contains an RGB camera, calibrated IR-based depth sensor, and a four microphone array</a:t>
            </a:r>
          </a:p>
          <a:p>
            <a:r>
              <a:rPr lang="en-US" dirty="0" smtClean="0"/>
              <a:t>It records four separate channels at 16 kHz</a:t>
            </a:r>
          </a:p>
          <a:p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0300" y="3962400"/>
            <a:ext cx="43434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achieve real-time performance, a simple approach was taken using </a:t>
            </a:r>
            <a:r>
              <a:rPr lang="en-US" dirty="0" smtClean="0"/>
              <a:t>an </a:t>
            </a:r>
            <a:r>
              <a:rPr lang="en-US" dirty="0" smtClean="0"/>
              <a:t>FFT based on the Danielson and </a:t>
            </a:r>
            <a:r>
              <a:rPr lang="en-US" dirty="0" err="1" smtClean="0"/>
              <a:t>Lanczos</a:t>
            </a:r>
            <a:r>
              <a:rPr lang="en-US" dirty="0" smtClean="0"/>
              <a:t> algorithm</a:t>
            </a:r>
          </a:p>
          <a:p>
            <a:r>
              <a:rPr lang="en-US" dirty="0" smtClean="0"/>
              <a:t>The algorithm would detect when a player </a:t>
            </a:r>
            <a:r>
              <a:rPr lang="en-US" dirty="0" smtClean="0"/>
              <a:t>is speaking and </a:t>
            </a:r>
            <a:r>
              <a:rPr lang="en-US" dirty="0" smtClean="0"/>
              <a:t>then would take the FFT of an overlapping Hamming window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Peaks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the spectrum has been found, the peak of the signal,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p</a:t>
            </a:r>
            <a:r>
              <a:rPr lang="en-US" baseline="-25000" dirty="0"/>
              <a:t>,</a:t>
            </a:r>
            <a:r>
              <a:rPr lang="en-US" dirty="0" smtClean="0"/>
              <a:t> is detected between 75 Hz and 275 Hz</a:t>
            </a:r>
          </a:p>
          <a:p>
            <a:r>
              <a:rPr lang="en-US" dirty="0" smtClean="0"/>
              <a:t>This is the typical vocal range for adult humans [6]</a:t>
            </a:r>
          </a:p>
          <a:p>
            <a:r>
              <a:rPr lang="en-US" dirty="0" smtClean="0"/>
              <a:t>Because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p</a:t>
            </a:r>
            <a:r>
              <a:rPr lang="en-US" i="1" baseline="-25000" dirty="0" smtClean="0"/>
              <a:t>  </a:t>
            </a:r>
            <a:r>
              <a:rPr lang="en-US" dirty="0" smtClean="0"/>
              <a:t>can be a harmonic, smaller peaks are checked for at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p</a:t>
            </a:r>
            <a:r>
              <a:rPr lang="en-US" dirty="0" smtClean="0"/>
              <a:t>/2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p</a:t>
            </a:r>
            <a:r>
              <a:rPr lang="en-US" dirty="0" smtClean="0"/>
              <a:t>/3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Pitch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958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neighborhoods around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p</a:t>
            </a:r>
            <a:r>
              <a:rPr lang="en-US" dirty="0" smtClean="0"/>
              <a:t>/2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p</a:t>
            </a:r>
            <a:r>
              <a:rPr lang="en-US" dirty="0" smtClean="0"/>
              <a:t>/3 are searched </a:t>
            </a:r>
          </a:p>
          <a:p>
            <a:pPr lvl="0"/>
            <a:r>
              <a:rPr lang="en-US" dirty="0" smtClean="0"/>
              <a:t>The actual pitch,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a</a:t>
            </a:r>
            <a:r>
              <a:rPr lang="en-US" dirty="0" smtClean="0"/>
              <a:t>, is found when all frequencies in the local area have a smaller response and the gain is </a:t>
            </a:r>
            <a:r>
              <a:rPr lang="en-US" dirty="0"/>
              <a:t>significant compared to the entire spectrum</a:t>
            </a:r>
          </a:p>
          <a:p>
            <a:endParaRPr lang="en-US" dirty="0"/>
          </a:p>
        </p:txBody>
      </p:sp>
      <p:pic>
        <p:nvPicPr>
          <p:cNvPr id="2053" name="Picture 5" descr="C:\Documents and Settings\Radford\Desktop\Untitleddrawing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020669"/>
            <a:ext cx="2962275" cy="28194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6019800" y="4916269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i="1" dirty="0" smtClean="0"/>
          </a:p>
          <a:p>
            <a:endParaRPr lang="en-US" dirty="0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4840069"/>
            <a:ext cx="219075" cy="628650"/>
          </a:xfrm>
          <a:prstGeom prst="rect">
            <a:avLst/>
          </a:prstGeom>
          <a:noFill/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4840069"/>
            <a:ext cx="219075" cy="371475"/>
          </a:xfrm>
          <a:prstGeom prst="rect">
            <a:avLst/>
          </a:prstGeom>
          <a:noFill/>
        </p:spPr>
      </p:pic>
      <p:sp>
        <p:nvSpPr>
          <p:cNvPr id="27" name="Content Placeholder 2"/>
          <p:cNvSpPr txBox="1">
            <a:spLocks/>
          </p:cNvSpPr>
          <p:nvPr/>
        </p:nvSpPr>
        <p:spPr>
          <a:xfrm>
            <a:off x="762000" y="5562600"/>
            <a:ext cx="81534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Gender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algorithm is run every 8192 samples (about 500 ms), with an overlap of 1024 samples</a:t>
            </a:r>
          </a:p>
          <a:p>
            <a:r>
              <a:rPr lang="en-US" dirty="0" smtClean="0"/>
              <a:t>If the max volume of those samples is significant enough to be speech, the FFT is computed</a:t>
            </a:r>
          </a:p>
          <a:p>
            <a:r>
              <a:rPr lang="en-US" dirty="0" smtClean="0"/>
              <a:t>For every FFT, an associated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a</a:t>
            </a:r>
            <a:r>
              <a:rPr lang="en-US" dirty="0" smtClean="0"/>
              <a:t> is found and classified as male if in (70, 140) and female if in (165, 275)</a:t>
            </a:r>
          </a:p>
          <a:p>
            <a:r>
              <a:rPr lang="en-US" dirty="0" smtClean="0"/>
              <a:t>These scores are aggregated and whenever one gender outnumbers the other by a certain factor, the player is designated that gender</a:t>
            </a:r>
          </a:p>
          <a:p>
            <a:r>
              <a:rPr lang="en-US" dirty="0" smtClean="0"/>
              <a:t>This aggregation can allow for greater confidence</a:t>
            </a:r>
          </a:p>
          <a:p>
            <a:endParaRPr lang="en-US" dirty="0"/>
          </a:p>
          <a:p>
            <a:endParaRPr lang="en-US" i="1" baseline="-250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</a:t>
            </a:r>
            <a:r>
              <a:rPr lang="en-US" dirty="0" smtClean="0"/>
              <a:t>verify </a:t>
            </a:r>
            <a:r>
              <a:rPr lang="en-US" dirty="0" smtClean="0"/>
              <a:t>the algorithm, tests were performed offline using the same </a:t>
            </a:r>
            <a:r>
              <a:rPr lang="en-US" dirty="0" smtClean="0"/>
              <a:t>approach</a:t>
            </a:r>
            <a:endParaRPr lang="en-US" dirty="0" smtClean="0"/>
          </a:p>
          <a:p>
            <a:r>
              <a:rPr lang="en-US" dirty="0" smtClean="0"/>
              <a:t>The samples were taken from the TSP Speech Database </a:t>
            </a:r>
            <a:r>
              <a:rPr lang="en-US" dirty="0" smtClean="0"/>
              <a:t>and are </a:t>
            </a:r>
            <a:r>
              <a:rPr lang="en-US" dirty="0" smtClean="0"/>
              <a:t>all </a:t>
            </a:r>
            <a:r>
              <a:rPr lang="en-US" dirty="0" smtClean="0"/>
              <a:t>a few seconds in length and sampled at 48 kHz</a:t>
            </a:r>
            <a:endParaRPr lang="en-US" dirty="0" smtClean="0"/>
          </a:p>
          <a:p>
            <a:r>
              <a:rPr lang="en-US" dirty="0" smtClean="0"/>
              <a:t>The dataset contains 1,444 speech samples spoken by 14 different females and 11 different </a:t>
            </a:r>
            <a:r>
              <a:rPr lang="en-US" dirty="0" smtClean="0"/>
              <a:t>males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545</Words>
  <Application>Microsoft Office PowerPoint</Application>
  <PresentationFormat>On-screen Show (4:3)</PresentationFormat>
  <Paragraphs>66</Paragraphs>
  <Slides>15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Kinect Player Gender Recognition from Speech Analysis</vt:lpstr>
      <vt:lpstr>Problem</vt:lpstr>
      <vt:lpstr>Background</vt:lpstr>
      <vt:lpstr>Hardware</vt:lpstr>
      <vt:lpstr>Getting the Spectrum</vt:lpstr>
      <vt:lpstr>Finding the Peaks</vt:lpstr>
      <vt:lpstr>Finding the Pitch</vt:lpstr>
      <vt:lpstr>Determining Gender</vt:lpstr>
      <vt:lpstr>Experimentation</vt:lpstr>
      <vt:lpstr>Data Set Results</vt:lpstr>
      <vt:lpstr>Timing Results</vt:lpstr>
      <vt:lpstr>Kinect Male Player Result</vt:lpstr>
      <vt:lpstr>Kinect Female Player Result</vt:lpstr>
      <vt:lpstr>Kinect Two Player Result</vt:lpstr>
      <vt:lpstr>References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Kinect Player Gender Recognition from Speech Analysis</dc:title>
  <dc:creator>Radford Parker</dc:creator>
  <cp:lastModifiedBy>Radford Parker</cp:lastModifiedBy>
  <cp:revision>57</cp:revision>
  <dcterms:created xsi:type="dcterms:W3CDTF">2012-04-22T17:00:10Z</dcterms:created>
  <dcterms:modified xsi:type="dcterms:W3CDTF">2012-04-22T21:13:39Z</dcterms:modified>
</cp:coreProperties>
</file>